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60" r:id="rId3"/>
    <p:sldId id="264" r:id="rId4"/>
    <p:sldId id="272" r:id="rId5"/>
    <p:sldId id="300" r:id="rId6"/>
    <p:sldId id="301" r:id="rId7"/>
    <p:sldId id="302" r:id="rId8"/>
    <p:sldId id="303" r:id="rId9"/>
    <p:sldId id="304" r:id="rId10"/>
    <p:sldId id="305" r:id="rId11"/>
    <p:sldId id="306" r:id="rId12"/>
  </p:sldIdLst>
  <p:sldSz cx="9144000" cy="5143500" type="screen16x9"/>
  <p:notesSz cx="6858000" cy="9144000"/>
  <p:embeddedFontLst>
    <p:embeddedFont>
      <p:font typeface="Rubik Black" charset="-79"/>
      <p:bold r:id="rId14"/>
      <p:boldItalic r:id="rId15"/>
    </p:embeddedFont>
    <p:embeddedFont>
      <p:font typeface="Bebas Neue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Karla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FCD5B94-6A29-48F7-9837-E5AB5D137DA2}">
  <a:tblStyle styleId="{CFCD5B94-6A29-48F7-9837-E5AB5D137D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6214EB-3C94-4C6F-A790-7CF8455CEA1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94660"/>
  </p:normalViewPr>
  <p:slideViewPr>
    <p:cSldViewPr>
      <p:cViewPr>
        <p:scale>
          <a:sx n="75" d="100"/>
          <a:sy n="75" d="100"/>
        </p:scale>
        <p:origin x="-1284" y="-3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18938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d2792e9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d2792e9d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e1613f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e1613f9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" name="Google Shape;11;p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" name="Google Shape;15;p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19;p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" name="Google Shape;21;p2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2" name="Google Shape;22;p2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" name="Google Shape;28;p2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7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98" name="Google Shape;9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00" name="Google Shape;10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" name="Google Shape;10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4" name="Google Shape;10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7" name="Google Shape;107;p7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08" name="Google Shape;10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2" name="Google Shape;11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4" name="Google Shape;11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" name="Google Shape;11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8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22" name="Google Shape;12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5" name="Google Shape;12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6" name="Google Shape;12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27" name="Google Shape;12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" name="Google Shape;12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9" name="Google Shape;12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0" name="Google Shape;13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8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32" name="Google Shape;13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5" name="Google Shape;13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6" name="Google Shape;13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7" name="Google Shape;13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9" name="Google Shape;13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0" name="Google Shape;14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9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45" name="Google Shape;14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8" name="Google Shape;14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9" name="Google Shape;14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0" name="Google Shape;15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" name="Google Shape;15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2" name="Google Shape;15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" name="Google Shape;15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4" name="Google Shape;154;p9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55" name="Google Shape;15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8" name="Google Shape;15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9" name="Google Shape;15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60" name="Google Shape;16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62" name="Google Shape;16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3" name="Google Shape;16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AND_TWO_COLUMNS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64" name="Google Shape;264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" name="Google Shape;265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66" name="Google Shape;266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67" name="Google Shape;267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68" name="Google Shape;268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9" name="Google Shape;269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0" name="Google Shape;270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1" name="Google Shape;271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72" name="Google Shape;272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3" name="Google Shape;273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4" name="Google Shape;274;p17"/>
          <p:cNvSpPr txBox="1">
            <a:spLocks noGrp="1"/>
          </p:cNvSpPr>
          <p:nvPr>
            <p:ph type="subTitle" idx="1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7"/>
          <p:cNvSpPr>
            <a:spLocks noGrp="1"/>
          </p:cNvSpPr>
          <p:nvPr>
            <p:ph type="pic" idx="2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0" name="Google Shape;300;p1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01;p1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02" name="Google Shape;302;p1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03" name="Google Shape;303;p1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04" name="Google Shape;304;p1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5" name="Google Shape;305;p1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06" name="Google Shape;306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08" name="Google Shape;308;p1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9" name="Google Shape;309;p1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ubTitle" idx="5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9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0" name="Google Shape;320;p2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" name="Google Shape;321;p2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2" name="Google Shape;322;p2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3" name="Google Shape;323;p2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24" name="Google Shape;324;p2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25" name="Google Shape;325;p2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26" name="Google Shape;326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" name="Google Shape;327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8" name="Google Shape;328;p2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9" name="Google Shape;329;p2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30" name="Google Shape;330;p20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subTitle" idx="1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subTitle" idx="2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3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4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5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6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7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8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2" name="Google Shape;342;p2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2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4" name="Google Shape;344;p2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5" name="Google Shape;345;p2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2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7" name="Google Shape;347;p2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48" name="Google Shape;348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349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0" name="Google Shape;350;p2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1" name="Google Shape;351;p2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2" name="Google Shape;352;p2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1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2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3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4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1"/>
          <p:cNvSpPr txBox="1">
            <a:spLocks noGrp="1"/>
          </p:cNvSpPr>
          <p:nvPr>
            <p:ph type="subTitle" idx="5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subTitle" idx="6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ubTitle" idx="9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4" name="Google Shape;364;p21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63" r:id="rId6"/>
    <p:sldLayoutId id="2147483665" r:id="rId7"/>
    <p:sldLayoutId id="2147483666" r:id="rId8"/>
    <p:sldLayoutId id="2147483667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812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smtClean="0"/>
              <a:t>Description of ASUS </a:t>
            </a:r>
            <a:r>
              <a:rPr lang="en-ID" sz="2400" dirty="0" err="1" smtClean="0"/>
              <a:t>VivoBook</a:t>
            </a:r>
            <a:r>
              <a:rPr lang="en-ID" sz="2400" dirty="0" smtClean="0"/>
              <a:t> Max X441B</a:t>
            </a:r>
            <a:endParaRPr sz="2400" dirty="0"/>
          </a:p>
        </p:txBody>
      </p:sp>
      <p:sp>
        <p:nvSpPr>
          <p:cNvPr id="413" name="Google Shape;413;p29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 smtClean="0"/>
              <a:t>Oleh</a:t>
            </a:r>
            <a:r>
              <a:rPr lang="en-ID" b="1" dirty="0" smtClean="0"/>
              <a:t>: </a:t>
            </a:r>
            <a:r>
              <a:rPr lang="en-ID" b="1" dirty="0" err="1" smtClean="0"/>
              <a:t>Moh</a:t>
            </a:r>
            <a:r>
              <a:rPr lang="en-ID" b="1" dirty="0" smtClean="0"/>
              <a:t> </a:t>
            </a:r>
            <a:r>
              <a:rPr lang="en-ID" b="1" dirty="0" err="1" smtClean="0"/>
              <a:t>Bagus</a:t>
            </a:r>
            <a:r>
              <a:rPr lang="en-ID" b="1" dirty="0" smtClean="0"/>
              <a:t> </a:t>
            </a:r>
            <a:r>
              <a:rPr lang="en-ID" b="1" dirty="0" err="1" smtClean="0"/>
              <a:t>Dwi</a:t>
            </a:r>
            <a:r>
              <a:rPr lang="en-ID" b="1" dirty="0" smtClean="0"/>
              <a:t> </a:t>
            </a:r>
            <a:r>
              <a:rPr lang="en-ID" b="1" dirty="0" err="1" smtClean="0"/>
              <a:t>Wicaksono</a:t>
            </a:r>
            <a:r>
              <a:rPr lang="en-ID" b="1" dirty="0" smtClean="0"/>
              <a:t> 23161562057</a:t>
            </a:r>
            <a:endParaRPr b="1" dirty="0"/>
          </a:p>
        </p:txBody>
      </p:sp>
      <p:sp>
        <p:nvSpPr>
          <p:cNvPr id="414" name="Google Shape;414;p29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29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16" name="Google Shape;416;p29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" name="Google Shape;417;p29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18" name="Google Shape;418;p2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9" name="Google Shape;419;p2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0" name="Google Shape;420;p29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21" name="Google Shape;421;p29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6" name="Google Shape;426;p29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9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28" name="Google Shape;428;p29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29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31" name="Google Shape;431;p29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9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34" name="Google Shape;434;p29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29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36" name="Google Shape;436;p29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9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8" name="Google Shape;438;p29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39" name="Google Shape;439;p29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1" name="Google Shape;441;p29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2" name="Google Shape;442;p29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43" name="Google Shape;443;p29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5" name="Google Shape;445;p29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6" name="Google Shape;446;p29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29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50" name="Google Shape;450;p29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" name="Google Shape;452;p29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53" name="Google Shape;453;p2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50053"/>
            <a:ext cx="2407036" cy="2402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17585"/>
            <a:ext cx="2571708" cy="257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8" y="915566"/>
            <a:ext cx="5052182" cy="3249459"/>
          </a:xfrm>
        </p:spPr>
        <p:txBody>
          <a:bodyPr/>
          <a:lstStyle/>
          <a:p>
            <a:pPr marL="139700" indent="0">
              <a:buNone/>
            </a:pPr>
            <a:r>
              <a:rPr lang="en-ID" b="1" dirty="0" smtClean="0"/>
              <a:t>BATERAI</a:t>
            </a:r>
          </a:p>
          <a:p>
            <a:pPr marL="139700" indent="0">
              <a:buNone/>
            </a:pPr>
            <a:r>
              <a:rPr lang="en-ID" dirty="0" smtClean="0"/>
              <a:t>4890 </a:t>
            </a:r>
            <a:r>
              <a:rPr lang="en-ID" dirty="0" err="1" smtClean="0"/>
              <a:t>mAh</a:t>
            </a:r>
            <a:r>
              <a:rPr lang="en-ID" dirty="0" smtClean="0"/>
              <a:t>/18,92 </a:t>
            </a:r>
            <a:r>
              <a:rPr lang="en-ID" dirty="0" err="1" smtClean="0"/>
              <a:t>Wh</a:t>
            </a:r>
            <a:r>
              <a:rPr lang="en-ID" dirty="0" smtClean="0"/>
              <a:t> (Min)</a:t>
            </a:r>
          </a:p>
          <a:p>
            <a:pPr marL="139700" indent="0">
              <a:buNone/>
            </a:pPr>
            <a:r>
              <a:rPr lang="en-ID" dirty="0" smtClean="0"/>
              <a:t>5000 </a:t>
            </a:r>
            <a:r>
              <a:rPr lang="en-ID" dirty="0" err="1" smtClean="0"/>
              <a:t>mAh</a:t>
            </a:r>
            <a:r>
              <a:rPr lang="en-ID" dirty="0" smtClean="0"/>
              <a:t>/19,35 </a:t>
            </a:r>
            <a:r>
              <a:rPr lang="en-ID" dirty="0" err="1" smtClean="0"/>
              <a:t>Wh</a:t>
            </a:r>
            <a:r>
              <a:rPr lang="en-ID" dirty="0" smtClean="0"/>
              <a:t> (</a:t>
            </a:r>
            <a:r>
              <a:rPr lang="en-ID" dirty="0" err="1" smtClean="0"/>
              <a:t>Tipikal</a:t>
            </a:r>
            <a:r>
              <a:rPr lang="en-ID" dirty="0" smtClean="0"/>
              <a:t>)</a:t>
            </a:r>
          </a:p>
          <a:p>
            <a:pPr marL="139700" indent="0">
              <a:buNone/>
            </a:pPr>
            <a:endParaRPr lang="en-ID" b="1" dirty="0"/>
          </a:p>
          <a:p>
            <a:pPr marL="139700" indent="0">
              <a:buNone/>
            </a:pPr>
            <a:r>
              <a:rPr lang="en-ID" b="1" dirty="0" smtClean="0"/>
              <a:t>SITEM OPERASI</a:t>
            </a:r>
          </a:p>
          <a:p>
            <a:pPr marL="139700" indent="0">
              <a:buNone/>
            </a:pPr>
            <a:r>
              <a:rPr lang="en-ID" dirty="0" err="1" smtClean="0"/>
              <a:t>ColorOS</a:t>
            </a:r>
            <a:r>
              <a:rPr lang="en-ID" dirty="0" smtClean="0"/>
              <a:t> 11.1 </a:t>
            </a:r>
            <a:r>
              <a:rPr lang="en-ID" dirty="0" err="1" smtClean="0"/>
              <a:t>berdasarkan</a:t>
            </a:r>
            <a:r>
              <a:rPr lang="en-ID" dirty="0" smtClean="0"/>
              <a:t> Android 11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9782"/>
            <a:ext cx="4865118" cy="106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275606"/>
            <a:ext cx="632173" cy="881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588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Thankyou</a:t>
            </a:r>
            <a:r>
              <a:rPr lang="en-ID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58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3"/>
          <p:cNvGrpSpPr/>
          <p:nvPr/>
        </p:nvGrpSpPr>
        <p:grpSpPr>
          <a:xfrm>
            <a:off x="6351563" y="1232223"/>
            <a:ext cx="1827475" cy="1051350"/>
            <a:chOff x="7146475" y="2190661"/>
            <a:chExt cx="1827475" cy="1051350"/>
          </a:xfrm>
        </p:grpSpPr>
        <p:sp>
          <p:nvSpPr>
            <p:cNvPr id="566" name="Google Shape;566;p33"/>
            <p:cNvSpPr/>
            <p:nvPr/>
          </p:nvSpPr>
          <p:spPr>
            <a:xfrm>
              <a:off x="7236650" y="2282011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7" name="Google Shape;567;p33"/>
            <p:cNvGrpSpPr/>
            <p:nvPr/>
          </p:nvGrpSpPr>
          <p:grpSpPr>
            <a:xfrm>
              <a:off x="7146475" y="2190661"/>
              <a:ext cx="1737300" cy="960000"/>
              <a:chOff x="7146475" y="2190661"/>
              <a:chExt cx="1737300" cy="960000"/>
            </a:xfrm>
          </p:grpSpPr>
          <p:sp>
            <p:nvSpPr>
              <p:cNvPr id="568" name="Google Shape;568;p33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9" name="Google Shape;569;p33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0" name="Google Shape;570;p33"/>
            <p:cNvGrpSpPr/>
            <p:nvPr/>
          </p:nvGrpSpPr>
          <p:grpSpPr>
            <a:xfrm>
              <a:off x="7300659" y="2505003"/>
              <a:ext cx="1428933" cy="514595"/>
              <a:chOff x="7235888" y="1483625"/>
              <a:chExt cx="1428933" cy="514595"/>
            </a:xfrm>
          </p:grpSpPr>
          <p:sp>
            <p:nvSpPr>
              <p:cNvPr id="571" name="Google Shape;571;p33"/>
              <p:cNvSpPr/>
              <p:nvPr/>
            </p:nvSpPr>
            <p:spPr>
              <a:xfrm>
                <a:off x="7235888" y="1871400"/>
                <a:ext cx="1428933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37658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7235888" y="1871400"/>
                <a:ext cx="878275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23146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7813392" y="1483625"/>
                <a:ext cx="601580" cy="327677"/>
              </a:xfrm>
              <a:custGeom>
                <a:avLst/>
                <a:gdLst/>
                <a:ahLst/>
                <a:cxnLst/>
                <a:rect l="l" t="t" r="r" b="b"/>
                <a:pathLst>
                  <a:path w="15854" h="8635" extrusionOk="0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7913912" y="1585322"/>
                <a:ext cx="396487" cy="56656"/>
              </a:xfrm>
              <a:custGeom>
                <a:avLst/>
                <a:gdLst/>
                <a:ahLst/>
                <a:cxnLst/>
                <a:rect l="l" t="t" r="r" b="b"/>
                <a:pathLst>
                  <a:path w="10449" h="1493" extrusionOk="0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5" name="Google Shape;575;p33"/>
          <p:cNvSpPr txBox="1">
            <a:spLocks noGrp="1"/>
          </p:cNvSpPr>
          <p:nvPr>
            <p:ph type="title"/>
          </p:nvPr>
        </p:nvSpPr>
        <p:spPr>
          <a:xfrm>
            <a:off x="1763688" y="1676590"/>
            <a:ext cx="5322912" cy="689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Prosesor Dual Core AMD A6-9220</a:t>
            </a:r>
            <a:endParaRPr sz="2400" dirty="0"/>
          </a:p>
        </p:txBody>
      </p:sp>
      <p:sp>
        <p:nvSpPr>
          <p:cNvPr id="576" name="Google Shape;576;p33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 smtClean="0"/>
              <a:t>Prosesor</a:t>
            </a:r>
            <a:r>
              <a:rPr lang="en-ID" dirty="0" smtClean="0"/>
              <a:t> yang </a:t>
            </a:r>
            <a:r>
              <a:rPr lang="en-ID" dirty="0" err="1" smtClean="0"/>
              <a:t>digunakan</a:t>
            </a:r>
            <a:r>
              <a:rPr lang="en-ID" dirty="0" smtClean="0"/>
              <a:t> </a:t>
            </a:r>
            <a:r>
              <a:rPr lang="en-ID" dirty="0" err="1" smtClean="0"/>
              <a:t>pada</a:t>
            </a:r>
            <a:r>
              <a:rPr lang="en-ID" dirty="0" smtClean="0"/>
              <a:t> Laptop Asus X441B </a:t>
            </a:r>
            <a:r>
              <a:rPr lang="en-ID" dirty="0" err="1" smtClean="0"/>
              <a:t>yaitu</a:t>
            </a:r>
            <a:r>
              <a:rPr lang="en-ID" dirty="0" smtClean="0"/>
              <a:t> </a:t>
            </a:r>
            <a:r>
              <a:rPr lang="en-ID" b="1" dirty="0" smtClean="0"/>
              <a:t>Dual Core AMD A6-9220 </a:t>
            </a:r>
            <a:r>
              <a:rPr lang="en-ID" dirty="0" smtClean="0"/>
              <a:t>yang </a:t>
            </a:r>
            <a:r>
              <a:rPr lang="en-ID" dirty="0" err="1" smtClean="0"/>
              <a:t>menempati</a:t>
            </a:r>
            <a:r>
              <a:rPr lang="en-ID" dirty="0" smtClean="0"/>
              <a:t> </a:t>
            </a:r>
            <a:r>
              <a:rPr lang="en-ID" dirty="0" err="1" smtClean="0"/>
              <a:t>satu</a:t>
            </a:r>
            <a:r>
              <a:rPr lang="en-ID" dirty="0" smtClean="0"/>
              <a:t> level </a:t>
            </a:r>
            <a:r>
              <a:rPr lang="en-ID" dirty="0" err="1" smtClean="0"/>
              <a:t>diatas</a:t>
            </a:r>
            <a:r>
              <a:rPr lang="en-ID" dirty="0" smtClean="0"/>
              <a:t> </a:t>
            </a:r>
            <a:r>
              <a:rPr lang="en-ID" dirty="0" err="1" smtClean="0"/>
              <a:t>intel</a:t>
            </a:r>
            <a:r>
              <a:rPr lang="en-ID" dirty="0" smtClean="0"/>
              <a:t> </a:t>
            </a:r>
            <a:r>
              <a:rPr lang="en-ID" dirty="0" err="1" smtClean="0"/>
              <a:t>Caleron</a:t>
            </a:r>
            <a:r>
              <a:rPr lang="en-ID" dirty="0" smtClean="0"/>
              <a:t> 1,8 </a:t>
            </a:r>
            <a:r>
              <a:rPr lang="en-ID" dirty="0" err="1" smtClean="0"/>
              <a:t>Ghz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satu</a:t>
            </a:r>
            <a:r>
              <a:rPr lang="en-ID" dirty="0" smtClean="0"/>
              <a:t> level di </a:t>
            </a:r>
            <a:r>
              <a:rPr lang="en-ID" dirty="0" err="1" smtClean="0"/>
              <a:t>bawah</a:t>
            </a:r>
            <a:r>
              <a:rPr lang="en-ID" dirty="0" smtClean="0"/>
              <a:t> </a:t>
            </a:r>
            <a:r>
              <a:rPr lang="en-ID" dirty="0" err="1" smtClean="0"/>
              <a:t>intel</a:t>
            </a:r>
            <a:r>
              <a:rPr lang="en-ID" dirty="0" smtClean="0"/>
              <a:t> core i5</a:t>
            </a:r>
            <a:endParaRPr dirty="0"/>
          </a:p>
        </p:txBody>
      </p:sp>
      <p:grpSp>
        <p:nvGrpSpPr>
          <p:cNvPr id="577" name="Google Shape;577;p33"/>
          <p:cNvGrpSpPr/>
          <p:nvPr/>
        </p:nvGrpSpPr>
        <p:grpSpPr>
          <a:xfrm>
            <a:off x="463651" y="1220603"/>
            <a:ext cx="502899" cy="502899"/>
            <a:chOff x="858700" y="1967475"/>
            <a:chExt cx="605100" cy="605100"/>
          </a:xfrm>
        </p:grpSpPr>
        <p:sp>
          <p:nvSpPr>
            <p:cNvPr id="578" name="Google Shape;578;p33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3"/>
          <p:cNvGrpSpPr/>
          <p:nvPr/>
        </p:nvGrpSpPr>
        <p:grpSpPr>
          <a:xfrm>
            <a:off x="463651" y="1906497"/>
            <a:ext cx="502800" cy="502800"/>
            <a:chOff x="7014301" y="2017350"/>
            <a:chExt cx="502800" cy="502800"/>
          </a:xfrm>
        </p:grpSpPr>
        <p:sp>
          <p:nvSpPr>
            <p:cNvPr id="581" name="Google Shape;581;p33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3"/>
          <p:cNvGrpSpPr/>
          <p:nvPr/>
        </p:nvGrpSpPr>
        <p:grpSpPr>
          <a:xfrm>
            <a:off x="463651" y="445094"/>
            <a:ext cx="629846" cy="592514"/>
            <a:chOff x="463701" y="2217961"/>
            <a:chExt cx="629846" cy="592514"/>
          </a:xfrm>
        </p:grpSpPr>
        <p:sp>
          <p:nvSpPr>
            <p:cNvPr id="584" name="Google Shape;584;p33"/>
            <p:cNvSpPr/>
            <p:nvPr/>
          </p:nvSpPr>
          <p:spPr>
            <a:xfrm>
              <a:off x="463701" y="2307675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45925" y="2446300"/>
              <a:ext cx="338328" cy="225549"/>
            </a:xfrm>
            <a:custGeom>
              <a:avLst/>
              <a:gdLst/>
              <a:ahLst/>
              <a:cxnLst/>
              <a:rect l="l" t="t" r="r" b="b"/>
              <a:pathLst>
                <a:path w="8708" h="5806" extrusionOk="0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55887" y="2446307"/>
              <a:ext cx="318435" cy="106170"/>
            </a:xfrm>
            <a:custGeom>
              <a:avLst/>
              <a:gdLst/>
              <a:ahLst/>
              <a:cxnLst/>
              <a:rect l="l" t="t" r="r" b="b"/>
              <a:pathLst>
                <a:path w="8196" h="2733" extrusionOk="0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7" name="Google Shape;587;p33"/>
            <p:cNvGrpSpPr/>
            <p:nvPr/>
          </p:nvGrpSpPr>
          <p:grpSpPr>
            <a:xfrm>
              <a:off x="773496" y="2217961"/>
              <a:ext cx="320051" cy="298703"/>
              <a:chOff x="1023863" y="2896525"/>
              <a:chExt cx="240875" cy="219425"/>
            </a:xfrm>
          </p:grpSpPr>
          <p:sp>
            <p:nvSpPr>
              <p:cNvPr id="588" name="Google Shape;588;p33"/>
              <p:cNvSpPr/>
              <p:nvPr/>
            </p:nvSpPr>
            <p:spPr>
              <a:xfrm>
                <a:off x="1023863" y="2896525"/>
                <a:ext cx="240875" cy="219425"/>
              </a:xfrm>
              <a:custGeom>
                <a:avLst/>
                <a:gdLst/>
                <a:ahLst/>
                <a:cxnLst/>
                <a:rect l="l" t="t" r="r" b="b"/>
                <a:pathLst>
                  <a:path w="9635" h="8777" extrusionOk="0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111105" y="2959275"/>
                <a:ext cx="549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757" extrusionOk="0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3"/>
          <p:cNvSpPr txBox="1"/>
          <p:nvPr/>
        </p:nvSpPr>
        <p:spPr>
          <a:xfrm>
            <a:off x="1646925" y="3755475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Meet us</a:t>
            </a:r>
            <a:endParaRPr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91" name="Google Shape;591;p33"/>
          <p:cNvSpPr/>
          <p:nvPr/>
        </p:nvSpPr>
        <p:spPr>
          <a:xfrm rot="-2700000">
            <a:off x="2645303" y="3927767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646925" y="13816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3"/>
          <p:cNvGrpSpPr/>
          <p:nvPr/>
        </p:nvGrpSpPr>
        <p:grpSpPr>
          <a:xfrm>
            <a:off x="404600" y="4046486"/>
            <a:ext cx="621000" cy="621000"/>
            <a:chOff x="416300" y="4058211"/>
            <a:chExt cx="621000" cy="621000"/>
          </a:xfrm>
        </p:grpSpPr>
        <p:sp>
          <p:nvSpPr>
            <p:cNvPr id="596" name="Google Shape;596;p33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7"/>
          <p:cNvGrpSpPr/>
          <p:nvPr/>
        </p:nvGrpSpPr>
        <p:grpSpPr>
          <a:xfrm>
            <a:off x="4754850" y="3195960"/>
            <a:ext cx="3771900" cy="1412550"/>
            <a:chOff x="4754850" y="1600325"/>
            <a:chExt cx="3771900" cy="1412550"/>
          </a:xfrm>
        </p:grpSpPr>
        <p:sp>
          <p:nvSpPr>
            <p:cNvPr id="715" name="Google Shape;715;p3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7" name="Google Shape;717;p3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8" name="Google Shape;718;p37"/>
          <p:cNvGrpSpPr/>
          <p:nvPr/>
        </p:nvGrpSpPr>
        <p:grpSpPr>
          <a:xfrm>
            <a:off x="715100" y="3195863"/>
            <a:ext cx="3771900" cy="1412550"/>
            <a:chOff x="4754850" y="1600325"/>
            <a:chExt cx="3771900" cy="1412550"/>
          </a:xfrm>
        </p:grpSpPr>
        <p:sp>
          <p:nvSpPr>
            <p:cNvPr id="719" name="Google Shape;719;p3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1" name="Google Shape;721;p3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2" name="Google Shape;722;p37"/>
          <p:cNvGrpSpPr/>
          <p:nvPr/>
        </p:nvGrpSpPr>
        <p:grpSpPr>
          <a:xfrm>
            <a:off x="715100" y="1600313"/>
            <a:ext cx="3771900" cy="1412550"/>
            <a:chOff x="715100" y="1600313"/>
            <a:chExt cx="3771900" cy="1412550"/>
          </a:xfrm>
        </p:grpSpPr>
        <p:sp>
          <p:nvSpPr>
            <p:cNvPr id="723" name="Google Shape;723;p37"/>
            <p:cNvSpPr/>
            <p:nvPr/>
          </p:nvSpPr>
          <p:spPr>
            <a:xfrm>
              <a:off x="812900" y="1691663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715100" y="1600313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" name="Google Shape;725;p37"/>
            <p:cNvCxnSpPr/>
            <p:nvPr/>
          </p:nvCxnSpPr>
          <p:spPr>
            <a:xfrm>
              <a:off x="715100" y="1783313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6" name="Google Shape;726;p37"/>
          <p:cNvGrpSpPr/>
          <p:nvPr/>
        </p:nvGrpSpPr>
        <p:grpSpPr>
          <a:xfrm>
            <a:off x="4754850" y="1600313"/>
            <a:ext cx="3771900" cy="1412550"/>
            <a:chOff x="4754850" y="1600325"/>
            <a:chExt cx="3771900" cy="1412550"/>
          </a:xfrm>
        </p:grpSpPr>
        <p:sp>
          <p:nvSpPr>
            <p:cNvPr id="727" name="Google Shape;727;p3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9" name="Google Shape;729;p3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0" name="Google Shape;730;p37"/>
          <p:cNvSpPr txBox="1">
            <a:spLocks noGrp="1"/>
          </p:cNvSpPr>
          <p:nvPr>
            <p:ph type="subTitle" idx="2"/>
          </p:nvPr>
        </p:nvSpPr>
        <p:spPr>
          <a:xfrm>
            <a:off x="5724128" y="3856463"/>
            <a:ext cx="250718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/>
              <a:t>Hard disk yang terpasang yaitu hard disk SATA dengan kapasitas 1TB atau 1000GB dengan kecepatan 5400 Rpm</a:t>
            </a:r>
            <a:endParaRPr sz="1000" b="1"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1"/>
          </p:nvPr>
        </p:nvSpPr>
        <p:spPr>
          <a:xfrm>
            <a:off x="5827502" y="3420471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HARD DISK 1TB</a:t>
            </a:r>
            <a:endParaRPr sz="2000"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subTitle" idx="6"/>
          </p:nvPr>
        </p:nvSpPr>
        <p:spPr>
          <a:xfrm>
            <a:off x="2172756" y="3582210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LAYAR 14 inchi</a:t>
            </a:r>
            <a:endParaRPr sz="1800"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7"/>
          </p:nvPr>
        </p:nvSpPr>
        <p:spPr>
          <a:xfrm>
            <a:off x="2352926" y="2067361"/>
            <a:ext cx="164301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RAM DDR 4</a:t>
            </a:r>
            <a:endParaRPr sz="1600" dirty="0"/>
          </a:p>
        </p:txBody>
      </p:sp>
      <p:sp>
        <p:nvSpPr>
          <p:cNvPr id="738" name="Google Shape;738;p37"/>
          <p:cNvSpPr txBox="1">
            <a:spLocks noGrp="1"/>
          </p:cNvSpPr>
          <p:nvPr>
            <p:ph type="subTitle" idx="8"/>
          </p:nvPr>
        </p:nvSpPr>
        <p:spPr>
          <a:xfrm>
            <a:off x="5834152" y="2055125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AUDIO SONIC MASTER</a:t>
            </a:r>
            <a:endParaRPr sz="1800" dirty="0"/>
          </a:p>
        </p:txBody>
      </p:sp>
      <p:grpSp>
        <p:nvGrpSpPr>
          <p:cNvPr id="739" name="Google Shape;739;p37"/>
          <p:cNvGrpSpPr/>
          <p:nvPr/>
        </p:nvGrpSpPr>
        <p:grpSpPr>
          <a:xfrm>
            <a:off x="5085306" y="2100976"/>
            <a:ext cx="502899" cy="502899"/>
            <a:chOff x="858700" y="1967475"/>
            <a:chExt cx="605100" cy="605100"/>
          </a:xfrm>
        </p:grpSpPr>
        <p:sp>
          <p:nvSpPr>
            <p:cNvPr id="740" name="Google Shape;740;p37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37"/>
          <p:cNvGrpSpPr/>
          <p:nvPr/>
        </p:nvGrpSpPr>
        <p:grpSpPr>
          <a:xfrm>
            <a:off x="5085356" y="3694821"/>
            <a:ext cx="502800" cy="502800"/>
            <a:chOff x="7014301" y="2017350"/>
            <a:chExt cx="502800" cy="502800"/>
          </a:xfrm>
        </p:grpSpPr>
        <p:sp>
          <p:nvSpPr>
            <p:cNvPr id="743" name="Google Shape;743;p37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37"/>
          <p:cNvSpPr/>
          <p:nvPr/>
        </p:nvSpPr>
        <p:spPr>
          <a:xfrm>
            <a:off x="947500" y="1090313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715160" y="941661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7971748" y="1042351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00" y="2002305"/>
            <a:ext cx="1329217" cy="69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91" y="3113504"/>
            <a:ext cx="1665434" cy="1665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5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OPPO A16 (CPH2269)</a:t>
            </a:r>
            <a:endParaRPr sz="4400" dirty="0"/>
          </a:p>
        </p:txBody>
      </p:sp>
      <p:grpSp>
        <p:nvGrpSpPr>
          <p:cNvPr id="984" name="Google Shape;984;p45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985" name="Google Shape;985;p45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5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988" name="Google Shape;988;p45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989" name="Google Shape;989;p45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0" name="Google Shape;990;p45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991" name="Google Shape;991;p45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2" name="Google Shape;992;p45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93" name="Google Shape;993;p45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994" name="Google Shape;994;p45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5" name="Google Shape;995;p45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996" name="Google Shape;996;p45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45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98" name="Google Shape;998;p45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9" name="Google Shape;999;p45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45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5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" name="Google Shape;1002;p45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1003" name="Google Shape;1003;p45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45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1006" name="Google Shape;1006;p45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LAYAR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3435846"/>
            <a:ext cx="2194500" cy="640200"/>
          </a:xfrm>
        </p:spPr>
        <p:txBody>
          <a:bodyPr/>
          <a:lstStyle/>
          <a:p>
            <a:r>
              <a:rPr lang="en-ID" sz="1200" b="1" dirty="0" smtClean="0">
                <a:latin typeface="Rubik Black" charset="-79"/>
                <a:cs typeface="Rubik Black" charset="-79"/>
              </a:rPr>
              <a:t>Gamut </a:t>
            </a:r>
            <a:r>
              <a:rPr lang="en-ID" sz="1200" b="1" dirty="0" err="1" smtClean="0">
                <a:latin typeface="Rubik Black" charset="-79"/>
                <a:cs typeface="Rubik Black" charset="-79"/>
              </a:rPr>
              <a:t>warna</a:t>
            </a:r>
            <a:r>
              <a:rPr lang="en-ID" sz="1200" b="1" dirty="0" smtClean="0">
                <a:latin typeface="Rubik Black" charset="-79"/>
                <a:cs typeface="Rubik Black" charset="-79"/>
              </a:rPr>
              <a:t> 71% NTSC (</a:t>
            </a:r>
            <a:r>
              <a:rPr lang="en-ID" sz="1200" b="1" dirty="0" err="1" smtClean="0">
                <a:latin typeface="Rubik Black" charset="-79"/>
                <a:cs typeface="Rubik Black" charset="-79"/>
              </a:rPr>
              <a:t>Tipikal</a:t>
            </a:r>
            <a:r>
              <a:rPr lang="en-ID" sz="1200" b="1" dirty="0" smtClean="0">
                <a:latin typeface="Rubik Black" charset="-79"/>
                <a:cs typeface="Rubik Black" charset="-79"/>
              </a:rPr>
              <a:t>)</a:t>
            </a:r>
            <a:endParaRPr lang="en-US" sz="1200" b="1" dirty="0">
              <a:latin typeface="Rubik Black" charset="-79"/>
              <a:cs typeface="Rubik Black" charset="-79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6516216" y="3435846"/>
            <a:ext cx="2194500" cy="640200"/>
          </a:xfrm>
        </p:spPr>
        <p:txBody>
          <a:bodyPr/>
          <a:lstStyle/>
          <a:p>
            <a:r>
              <a:rPr lang="en-ID" sz="1200" b="1" dirty="0" smtClean="0">
                <a:latin typeface="Rubik Black" charset="-79"/>
                <a:cs typeface="Rubik Black" charset="-79"/>
              </a:rPr>
              <a:t>Panel LCD</a:t>
            </a:r>
            <a:endParaRPr lang="en-US" sz="1200" b="1" dirty="0">
              <a:latin typeface="Rubik Black" charset="-79"/>
              <a:cs typeface="Rubik Black" charset="-79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6444208" y="4011910"/>
            <a:ext cx="2194500" cy="640200"/>
          </a:xfrm>
        </p:spPr>
        <p:txBody>
          <a:bodyPr/>
          <a:lstStyle/>
          <a:p>
            <a:r>
              <a:rPr lang="en-ID" sz="1200" b="1" dirty="0" err="1" smtClean="0">
                <a:latin typeface="Rubik Black" charset="-79"/>
                <a:cs typeface="Rubik Black" charset="-79"/>
              </a:rPr>
              <a:t>Rasio</a:t>
            </a:r>
            <a:r>
              <a:rPr lang="en-ID" sz="1200" b="1" dirty="0" smtClean="0">
                <a:latin typeface="Rubik Black" charset="-79"/>
                <a:cs typeface="Rubik Black" charset="-79"/>
              </a:rPr>
              <a:t> </a:t>
            </a:r>
            <a:r>
              <a:rPr lang="en-ID" sz="1200" b="1" dirty="0" err="1" smtClean="0">
                <a:latin typeface="Rubik Black" charset="-79"/>
                <a:cs typeface="Rubik Black" charset="-79"/>
              </a:rPr>
              <a:t>kontras</a:t>
            </a:r>
            <a:r>
              <a:rPr lang="en-ID" sz="1200" b="1" dirty="0" smtClean="0">
                <a:latin typeface="Rubik Black" charset="-79"/>
                <a:cs typeface="Rubik Black" charset="-79"/>
              </a:rPr>
              <a:t> 1500:1 (</a:t>
            </a:r>
            <a:r>
              <a:rPr lang="en-ID" sz="1200" b="1" dirty="0" err="1" smtClean="0">
                <a:latin typeface="Rubik Black" charset="-79"/>
                <a:cs typeface="Rubik Black" charset="-79"/>
              </a:rPr>
              <a:t>Tipikal</a:t>
            </a:r>
            <a:r>
              <a:rPr lang="en-ID" sz="1200" b="1" dirty="0" smtClean="0">
                <a:latin typeface="Rubik Black" charset="-79"/>
                <a:cs typeface="Rubik Black" charset="-79"/>
              </a:rPr>
              <a:t>)</a:t>
            </a:r>
            <a:endParaRPr lang="en-US" sz="1200" b="1" dirty="0">
              <a:latin typeface="Rubik Black" charset="-79"/>
              <a:cs typeface="Rubik Black" charset="-79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1115616" y="2787774"/>
            <a:ext cx="2194500" cy="640200"/>
          </a:xfrm>
        </p:spPr>
        <p:txBody>
          <a:bodyPr/>
          <a:lstStyle/>
          <a:p>
            <a:r>
              <a:rPr lang="en-ID" sz="1200" b="1" dirty="0" err="1" smtClean="0">
                <a:latin typeface="Rubik Black" charset="-79"/>
                <a:cs typeface="Rubik Black" charset="-79"/>
              </a:rPr>
              <a:t>Rasio</a:t>
            </a:r>
            <a:r>
              <a:rPr lang="en-ID" sz="1200" b="1" dirty="0" smtClean="0">
                <a:latin typeface="Rubik Black" charset="-79"/>
                <a:cs typeface="Rubik Black" charset="-79"/>
              </a:rPr>
              <a:t> </a:t>
            </a:r>
            <a:r>
              <a:rPr lang="en-ID" sz="1200" b="1" dirty="0" err="1" smtClean="0">
                <a:latin typeface="Rubik Black" charset="-79"/>
                <a:cs typeface="Rubik Black" charset="-79"/>
              </a:rPr>
              <a:t>layar</a:t>
            </a:r>
            <a:r>
              <a:rPr lang="en-ID" sz="1200" b="1" dirty="0" smtClean="0">
                <a:latin typeface="Rubik Black" charset="-79"/>
                <a:cs typeface="Rubik Black" charset="-79"/>
              </a:rPr>
              <a:t> 88,7%</a:t>
            </a:r>
            <a:endParaRPr lang="en-US" sz="1200" b="1" dirty="0">
              <a:latin typeface="Rubik Black" charset="-79"/>
              <a:cs typeface="Rubik Black" charset="-79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5"/>
          </p:nvPr>
        </p:nvSpPr>
        <p:spPr>
          <a:xfrm>
            <a:off x="3923928" y="4083918"/>
            <a:ext cx="2194500" cy="640200"/>
          </a:xfrm>
        </p:spPr>
        <p:txBody>
          <a:bodyPr/>
          <a:lstStyle/>
          <a:p>
            <a:r>
              <a:rPr lang="en-ID" sz="1200" b="1" dirty="0" err="1" smtClean="0">
                <a:latin typeface="Rubik Black" charset="-79"/>
                <a:cs typeface="Rubik Black" charset="-79"/>
              </a:rPr>
              <a:t>Kecepatan</a:t>
            </a:r>
            <a:r>
              <a:rPr lang="en-ID" sz="1200" b="1" dirty="0" smtClean="0">
                <a:latin typeface="Rubik Black" charset="-79"/>
                <a:cs typeface="Rubik Black" charset="-79"/>
              </a:rPr>
              <a:t> </a:t>
            </a:r>
            <a:r>
              <a:rPr lang="en-ID" sz="1200" b="1" dirty="0" err="1" smtClean="0">
                <a:latin typeface="Rubik Black" charset="-79"/>
                <a:cs typeface="Rubik Black" charset="-79"/>
              </a:rPr>
              <a:t>penyegaran</a:t>
            </a:r>
            <a:r>
              <a:rPr lang="en-ID" sz="1200" b="1" dirty="0" smtClean="0">
                <a:latin typeface="Rubik Black" charset="-79"/>
                <a:cs typeface="Rubik Black" charset="-79"/>
              </a:rPr>
              <a:t> 60Hz</a:t>
            </a:r>
            <a:endParaRPr lang="en-US" sz="1200" b="1" dirty="0">
              <a:latin typeface="Rubik Black" charset="-79"/>
              <a:cs typeface="Rubik Black" charset="-79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>
          <a:xfrm>
            <a:off x="4067944" y="2715766"/>
            <a:ext cx="2194500" cy="548700"/>
          </a:xfrm>
        </p:spPr>
        <p:txBody>
          <a:bodyPr/>
          <a:lstStyle/>
          <a:p>
            <a:r>
              <a:rPr lang="en-ID" sz="1200" dirty="0" err="1" smtClean="0"/>
              <a:t>Kecepatan</a:t>
            </a:r>
            <a:r>
              <a:rPr lang="en-ID" sz="1200" dirty="0"/>
              <a:t> </a:t>
            </a:r>
            <a:r>
              <a:rPr lang="en-ID" sz="1200" dirty="0" err="1" smtClean="0"/>
              <a:t>sempel</a:t>
            </a:r>
            <a:r>
              <a:rPr lang="en-ID" sz="1200" dirty="0" smtClean="0"/>
              <a:t> </a:t>
            </a:r>
            <a:r>
              <a:rPr lang="en-ID" sz="1200" dirty="0" err="1" smtClean="0"/>
              <a:t>sentuh</a:t>
            </a:r>
            <a:r>
              <a:rPr lang="en-ID" sz="1200" dirty="0" smtClean="0"/>
              <a:t> 60Hz</a:t>
            </a:r>
            <a:endParaRPr lang="en-US" sz="1200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8"/>
          </p:nvPr>
        </p:nvSpPr>
        <p:spPr>
          <a:xfrm>
            <a:off x="6588224" y="2859782"/>
            <a:ext cx="2194500" cy="548700"/>
          </a:xfrm>
        </p:spPr>
        <p:txBody>
          <a:bodyPr/>
          <a:lstStyle/>
          <a:p>
            <a:r>
              <a:rPr lang="en-ID" sz="1200" dirty="0" err="1" smtClean="0"/>
              <a:t>Kecerahan</a:t>
            </a:r>
            <a:r>
              <a:rPr lang="en-ID" sz="1200" dirty="0" smtClean="0"/>
              <a:t> 480 nits</a:t>
            </a:r>
            <a:endParaRPr lang="en-US" sz="1200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9"/>
          </p:nvPr>
        </p:nvSpPr>
        <p:spPr>
          <a:xfrm>
            <a:off x="1475656" y="4083918"/>
            <a:ext cx="2192700" cy="548700"/>
          </a:xfrm>
        </p:spPr>
        <p:txBody>
          <a:bodyPr/>
          <a:lstStyle/>
          <a:p>
            <a:r>
              <a:rPr lang="en-ID" sz="1200" dirty="0" err="1" smtClean="0"/>
              <a:t>Kerapatan</a:t>
            </a:r>
            <a:r>
              <a:rPr lang="en-ID" sz="1200" dirty="0" smtClean="0"/>
              <a:t> </a:t>
            </a:r>
            <a:r>
              <a:rPr lang="en-ID" sz="1200" dirty="0" err="1" smtClean="0"/>
              <a:t>piksel</a:t>
            </a:r>
            <a:r>
              <a:rPr lang="en-ID" sz="1200" dirty="0" smtClean="0"/>
              <a:t> 269 PPI</a:t>
            </a:r>
            <a:endParaRPr lang="en-US" sz="1200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>
          <a:xfrm>
            <a:off x="6732240" y="2499742"/>
            <a:ext cx="2194500" cy="548700"/>
          </a:xfrm>
        </p:spPr>
        <p:txBody>
          <a:bodyPr/>
          <a:lstStyle/>
          <a:p>
            <a:pPr algn="l"/>
            <a:r>
              <a:rPr lang="en-ID" sz="1200" dirty="0" err="1" smtClean="0"/>
              <a:t>Ukuran</a:t>
            </a:r>
            <a:r>
              <a:rPr lang="en-ID" sz="1200" dirty="0" smtClean="0"/>
              <a:t> 6,52” (16,55cm)</a:t>
            </a:r>
            <a:endParaRPr lang="en-US" sz="1200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4"/>
          </p:nvPr>
        </p:nvSpPr>
        <p:spPr>
          <a:xfrm>
            <a:off x="1475656" y="3435846"/>
            <a:ext cx="2194500" cy="548700"/>
          </a:xfrm>
        </p:spPr>
        <p:txBody>
          <a:bodyPr/>
          <a:lstStyle/>
          <a:p>
            <a:r>
              <a:rPr lang="en-ID" sz="1200" dirty="0" err="1" smtClean="0"/>
              <a:t>Resolusi</a:t>
            </a:r>
            <a:r>
              <a:rPr lang="en-ID" sz="1200" dirty="0" smtClean="0"/>
              <a:t> 720x1600 (HD+)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19622"/>
            <a:ext cx="2736304" cy="128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37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Chipset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3563888" y="3034696"/>
            <a:ext cx="5020800" cy="502800"/>
          </a:xfrm>
        </p:spPr>
        <p:txBody>
          <a:bodyPr/>
          <a:lstStyle/>
          <a:p>
            <a:r>
              <a:rPr lang="en-ID" sz="1600" dirty="0" smtClean="0">
                <a:latin typeface="Calibri" pitchFamily="34" charset="0"/>
                <a:cs typeface="Calibri" pitchFamily="34" charset="0"/>
              </a:rPr>
              <a:t>GPU: IMG GE8320 @680 MHz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ID" dirty="0" smtClean="0"/>
              <a:t>CPU: Media </a:t>
            </a:r>
            <a:r>
              <a:rPr lang="en-ID" dirty="0" err="1" smtClean="0"/>
              <a:t>Tek</a:t>
            </a:r>
            <a:r>
              <a:rPr lang="en-ID" dirty="0" smtClean="0"/>
              <a:t> </a:t>
            </a:r>
            <a:r>
              <a:rPr lang="en-ID" dirty="0" err="1" smtClean="0"/>
              <a:t>Helio</a:t>
            </a:r>
            <a:r>
              <a:rPr lang="en-ID" dirty="0" smtClean="0"/>
              <a:t> G35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5"/>
          </p:nvPr>
        </p:nvSpPr>
        <p:spPr>
          <a:xfrm>
            <a:off x="3491880" y="2063392"/>
            <a:ext cx="5020200" cy="594300"/>
          </a:xfrm>
        </p:spPr>
        <p:txBody>
          <a:bodyPr/>
          <a:lstStyle/>
          <a:p>
            <a:r>
              <a:rPr lang="en-ID" dirty="0" err="1" smtClean="0"/>
              <a:t>Kecepatan</a:t>
            </a:r>
            <a:r>
              <a:rPr lang="en-ID" dirty="0" smtClean="0"/>
              <a:t> CPU </a:t>
            </a:r>
            <a:r>
              <a:rPr lang="en-ID" dirty="0" err="1" smtClean="0"/>
              <a:t>hingga</a:t>
            </a:r>
            <a:r>
              <a:rPr lang="en-ID" dirty="0" smtClean="0"/>
              <a:t> 2.3 GHz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>
          <a:xfrm>
            <a:off x="3563888" y="2523344"/>
            <a:ext cx="5020800" cy="594300"/>
          </a:xfrm>
        </p:spPr>
        <p:txBody>
          <a:bodyPr/>
          <a:lstStyle/>
          <a:p>
            <a:r>
              <a:rPr lang="en-ID" dirty="0" err="1" smtClean="0"/>
              <a:t>Inti</a:t>
            </a:r>
            <a:r>
              <a:rPr lang="en-ID" dirty="0" smtClean="0"/>
              <a:t> CPU: 8 </a:t>
            </a:r>
            <a:r>
              <a:rPr lang="en-ID" dirty="0" err="1" smtClean="0"/>
              <a:t>inti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7694"/>
            <a:ext cx="2753360" cy="15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7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Konektivitas</a:t>
            </a: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sz="1600" dirty="0" err="1" smtClean="0">
                <a:latin typeface="Calibri" pitchFamily="34" charset="0"/>
                <a:cs typeface="Calibri" pitchFamily="34" charset="0"/>
              </a:rPr>
              <a:t>Versi</a:t>
            </a:r>
            <a:r>
              <a:rPr lang="en-ID" sz="1600" dirty="0" smtClean="0">
                <a:latin typeface="Calibri" pitchFamily="34" charset="0"/>
                <a:cs typeface="Calibri" pitchFamily="34" charset="0"/>
              </a:rPr>
              <a:t> Bluetooth: Bluetooth 5.0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ID" sz="1400" dirty="0" err="1" smtClean="0">
                <a:latin typeface="Calibri" pitchFamily="34" charset="0"/>
                <a:cs typeface="Calibri" pitchFamily="34" charset="0"/>
              </a:rPr>
              <a:t>Antarmuka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> USB: USB </a:t>
            </a:r>
            <a:r>
              <a:rPr lang="en-ID" sz="1400" dirty="0" err="1" smtClean="0">
                <a:latin typeface="Calibri" pitchFamily="34" charset="0"/>
                <a:cs typeface="Calibri" pitchFamily="34" charset="0"/>
              </a:rPr>
              <a:t>Tipe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> C</a:t>
            </a:r>
            <a:endParaRPr lang="en-US" sz="1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ID" dirty="0" smtClean="0"/>
              <a:t>WLAN: Wi-Fi 2,4 GHz, Wi-Wi 5 GHz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ID" dirty="0" err="1" smtClean="0"/>
              <a:t>Kodek</a:t>
            </a:r>
            <a:r>
              <a:rPr lang="en-ID" dirty="0" smtClean="0"/>
              <a:t> Audio Bluetooth: SBC, AAC, </a:t>
            </a:r>
            <a:r>
              <a:rPr lang="en-ID" dirty="0" err="1" smtClean="0"/>
              <a:t>aptX</a:t>
            </a:r>
            <a:r>
              <a:rPr lang="en-ID" dirty="0" smtClean="0"/>
              <a:t>, LDAX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ID" dirty="0" smtClean="0"/>
              <a:t>Jack Earphone: 3,5 mm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95686"/>
            <a:ext cx="2813298" cy="158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52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Penyimpanan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3 GB + 32 GB</a:t>
            </a:r>
          </a:p>
          <a:p>
            <a:r>
              <a:rPr lang="en-ID" dirty="0" err="1" smtClean="0"/>
              <a:t>Tipe</a:t>
            </a:r>
            <a:r>
              <a:rPr lang="en-ID" dirty="0" smtClean="0"/>
              <a:t> RAM: LPDDR4x @ 1867 MHz 2 x 16-bit</a:t>
            </a:r>
          </a:p>
          <a:p>
            <a:r>
              <a:rPr lang="en-ID" dirty="0" err="1" smtClean="0"/>
              <a:t>Tipe</a:t>
            </a:r>
            <a:r>
              <a:rPr lang="en-ID" dirty="0" smtClean="0"/>
              <a:t> ROM: </a:t>
            </a:r>
            <a:r>
              <a:rPr lang="en-ID" dirty="0" err="1" smtClean="0"/>
              <a:t>Emmc</a:t>
            </a:r>
            <a:r>
              <a:rPr lang="en-ID" dirty="0" smtClean="0"/>
              <a:t> 5.1</a:t>
            </a:r>
          </a:p>
          <a:p>
            <a:r>
              <a:rPr lang="en-ID" dirty="0" err="1" smtClean="0"/>
              <a:t>Versi</a:t>
            </a:r>
            <a:r>
              <a:rPr lang="en-ID" dirty="0" smtClean="0"/>
              <a:t> USB: USB 2.0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87774"/>
            <a:ext cx="2388096" cy="135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25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47930" y="3237884"/>
            <a:ext cx="3674700" cy="914400"/>
          </a:xfrm>
        </p:spPr>
        <p:txBody>
          <a:bodyPr/>
          <a:lstStyle/>
          <a:p>
            <a:r>
              <a:rPr lang="en-ID" sz="1800" b="1" dirty="0" smtClean="0"/>
              <a:t>KAMERA</a:t>
            </a:r>
          </a:p>
          <a:p>
            <a:r>
              <a:rPr lang="en-ID" dirty="0" err="1" smtClean="0"/>
              <a:t>Depan</a:t>
            </a:r>
            <a:endParaRPr lang="en-ID" dirty="0" smtClean="0"/>
          </a:p>
          <a:p>
            <a:r>
              <a:rPr lang="en-ID" dirty="0" smtClean="0"/>
              <a:t>8MP (f/2.00; FOV79; </a:t>
            </a:r>
            <a:r>
              <a:rPr lang="en-ID" dirty="0" err="1" smtClean="0"/>
              <a:t>Lensa</a:t>
            </a:r>
            <a:r>
              <a:rPr lang="en-ID" dirty="0" smtClean="0"/>
              <a:t> 5P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4324" y="731400"/>
            <a:ext cx="4001691" cy="1840500"/>
          </a:xfrm>
        </p:spPr>
        <p:txBody>
          <a:bodyPr/>
          <a:lstStyle/>
          <a:p>
            <a:r>
              <a:rPr lang="en-ID" sz="2000" b="1" dirty="0" smtClean="0">
                <a:latin typeface="Calibri" pitchFamily="34" charset="0"/>
                <a:cs typeface="Calibri" pitchFamily="34" charset="0"/>
              </a:rPr>
              <a:t>KAMERA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ID" sz="1400" dirty="0" smtClean="0">
                <a:latin typeface="Calibri" pitchFamily="34" charset="0"/>
                <a:cs typeface="Calibri" pitchFamily="34" charset="0"/>
              </a:rPr>
            </a:br>
            <a:r>
              <a:rPr lang="en-ID" sz="1400" dirty="0" err="1" smtClean="0">
                <a:latin typeface="Calibri" pitchFamily="34" charset="0"/>
                <a:cs typeface="Calibri" pitchFamily="34" charset="0"/>
              </a:rPr>
              <a:t>Belakang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ID" sz="1400" dirty="0" smtClean="0">
                <a:latin typeface="Calibri" pitchFamily="34" charset="0"/>
                <a:cs typeface="Calibri" pitchFamily="34" charset="0"/>
              </a:rPr>
            </a:br>
            <a:r>
              <a:rPr lang="en-ID" sz="1400" dirty="0" err="1" smtClean="0">
                <a:latin typeface="Calibri" pitchFamily="34" charset="0"/>
                <a:cs typeface="Calibri" pitchFamily="34" charset="0"/>
              </a:rPr>
              <a:t>Kamera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D" sz="1400" dirty="0" err="1" smtClean="0">
                <a:latin typeface="Calibri" pitchFamily="34" charset="0"/>
                <a:cs typeface="Calibri" pitchFamily="34" charset="0"/>
              </a:rPr>
              <a:t>utama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> 13MP: f/2.2; FFOV 80; </a:t>
            </a:r>
            <a:r>
              <a:rPr lang="en-ID" sz="1400" dirty="0" err="1" smtClean="0">
                <a:latin typeface="Calibri" pitchFamily="34" charset="0"/>
                <a:cs typeface="Calibri" pitchFamily="34" charset="0"/>
              </a:rPr>
              <a:t>lensa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> 5P; AF</a:t>
            </a:r>
            <a:br>
              <a:rPr lang="en-ID" sz="1400" dirty="0" smtClean="0">
                <a:latin typeface="Calibri" pitchFamily="34" charset="0"/>
                <a:cs typeface="Calibri" pitchFamily="34" charset="0"/>
              </a:rPr>
            </a:br>
            <a:r>
              <a:rPr lang="en-ID" sz="1400" dirty="0" err="1" smtClean="0">
                <a:latin typeface="Calibri" pitchFamily="34" charset="0"/>
                <a:cs typeface="Calibri" pitchFamily="34" charset="0"/>
              </a:rPr>
              <a:t>Kamera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> mono 2MP: f/2.4; FOV 88,8; </a:t>
            </a:r>
            <a:r>
              <a:rPr lang="en-ID" sz="1400" dirty="0" err="1" smtClean="0">
                <a:latin typeface="Calibri" pitchFamily="34" charset="0"/>
                <a:cs typeface="Calibri" pitchFamily="34" charset="0"/>
              </a:rPr>
              <a:t>lensa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> 3P; FF</a:t>
            </a:r>
            <a:br>
              <a:rPr lang="en-ID" sz="1400" dirty="0" smtClean="0">
                <a:latin typeface="Calibri" pitchFamily="34" charset="0"/>
                <a:cs typeface="Calibri" pitchFamily="34" charset="0"/>
              </a:rPr>
            </a:br>
            <a:r>
              <a:rPr lang="en-ID" sz="1400" dirty="0" err="1" smtClean="0">
                <a:latin typeface="Calibri" pitchFamily="34" charset="0"/>
                <a:cs typeface="Calibri" pitchFamily="34" charset="0"/>
              </a:rPr>
              <a:t>Kamera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D" sz="1400" dirty="0" err="1" smtClean="0">
                <a:latin typeface="Calibri" pitchFamily="34" charset="0"/>
                <a:cs typeface="Calibri" pitchFamily="34" charset="0"/>
              </a:rPr>
              <a:t>makro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> 2MP: f/2,4; FOV 88,8; </a:t>
            </a:r>
            <a:r>
              <a:rPr lang="en-ID" sz="1400" dirty="0" err="1" smtClean="0">
                <a:latin typeface="Calibri" pitchFamily="34" charset="0"/>
                <a:cs typeface="Calibri" pitchFamily="34" charset="0"/>
              </a:rPr>
              <a:t>lensa</a:t>
            </a:r>
            <a:r>
              <a:rPr lang="en-ID" sz="1400" dirty="0" smtClean="0">
                <a:latin typeface="Calibri" pitchFamily="34" charset="0"/>
                <a:cs typeface="Calibri" pitchFamily="34" charset="0"/>
              </a:rPr>
              <a:t> 3P; FF</a:t>
            </a:r>
            <a:endParaRPr lang="en-US" sz="1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31590"/>
            <a:ext cx="3246574" cy="187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7774"/>
            <a:ext cx="2986014" cy="157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694712"/>
      </p:ext>
    </p:extLst>
  </p:cSld>
  <p:clrMapOvr>
    <a:masterClrMapping/>
  </p:clrMapOvr>
</p:sld>
</file>

<file path=ppt/theme/theme1.xml><?xml version="1.0" encoding="utf-8"?>
<a:theme xmlns:a="http://schemas.openxmlformats.org/drawingml/2006/main" name="Soft Colors UI Design for Agencies by Slidesgo">
  <a:themeElements>
    <a:clrScheme name="Simple Light">
      <a:dk1>
        <a:srgbClr val="000000"/>
      </a:dk1>
      <a:lt1>
        <a:srgbClr val="FCF6E8"/>
      </a:lt1>
      <a:dk2>
        <a:srgbClr val="DBCFC3"/>
      </a:dk2>
      <a:lt2>
        <a:srgbClr val="EFC4B9"/>
      </a:lt2>
      <a:accent1>
        <a:srgbClr val="FDBC96"/>
      </a:accent1>
      <a:accent2>
        <a:srgbClr val="DAC2CF"/>
      </a:accent2>
      <a:accent3>
        <a:srgbClr val="D3E3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249</Words>
  <Application>Microsoft Office PowerPoint</Application>
  <PresentationFormat>On-screen Show (16:9)</PresentationFormat>
  <Paragraphs>49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Rubik Black</vt:lpstr>
      <vt:lpstr>Bebas Neue</vt:lpstr>
      <vt:lpstr>Calibri</vt:lpstr>
      <vt:lpstr>Karla</vt:lpstr>
      <vt:lpstr>Soft Colors UI Design for Agencies by Slidesgo</vt:lpstr>
      <vt:lpstr>Description of ASUS VivoBook Max X441B</vt:lpstr>
      <vt:lpstr>Prosesor Dual Core AMD A6-9220</vt:lpstr>
      <vt:lpstr>PowerPoint Presentation</vt:lpstr>
      <vt:lpstr>OPPO A16 (CPH2269)</vt:lpstr>
      <vt:lpstr>LAYAR</vt:lpstr>
      <vt:lpstr>Chipset</vt:lpstr>
      <vt:lpstr>Konektivitas </vt:lpstr>
      <vt:lpstr>Penyimpanan</vt:lpstr>
      <vt:lpstr>KAMERA Belakang Kamera utama 13MP: f/2.2; FFOV 80; lensa 5P; AF Kamera mono 2MP: f/2.4; FOV 88,8; lensa 3P; FF Kamera makro 2MP: f/2,4; FOV 88,8; lensa 3P; FF</vt:lpstr>
      <vt:lpstr>PowerPoint Presentation</vt:lpstr>
      <vt:lpstr>Thankyou!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Description of ASUS VivoBook Max X441B</dc:title>
  <cp:lastModifiedBy>PC</cp:lastModifiedBy>
  <cp:revision>16</cp:revision>
  <dcterms:modified xsi:type="dcterms:W3CDTF">2023-10-26T01:54:35Z</dcterms:modified>
</cp:coreProperties>
</file>